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67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3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0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85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9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27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39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6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80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2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29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824D4E-230E-4D56-A75D-D36F23BA391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61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3E89F-801E-D4CD-F375-D07197BC0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D14A44-7134-19CB-1F1D-AE2DF4E33D40}"/>
              </a:ext>
            </a:extLst>
          </p:cNvPr>
          <p:cNvSpPr/>
          <p:nvPr/>
        </p:nvSpPr>
        <p:spPr>
          <a:xfrm>
            <a:off x="0" y="490885"/>
            <a:ext cx="6858000" cy="55024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08A4B93-025D-C7B4-D744-F7219231CD11}"/>
              </a:ext>
            </a:extLst>
          </p:cNvPr>
          <p:cNvSpPr/>
          <p:nvPr/>
        </p:nvSpPr>
        <p:spPr>
          <a:xfrm>
            <a:off x="86627" y="8503689"/>
            <a:ext cx="6699184" cy="1352580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0824CB-D8E1-8827-F115-EC1DE9F0D924}"/>
              </a:ext>
            </a:extLst>
          </p:cNvPr>
          <p:cNvSpPr/>
          <p:nvPr/>
        </p:nvSpPr>
        <p:spPr>
          <a:xfrm>
            <a:off x="86627" y="8503690"/>
            <a:ext cx="962527" cy="3948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企業情報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0F2219-9F73-5105-43B8-533E4CF316C0}"/>
              </a:ext>
            </a:extLst>
          </p:cNvPr>
          <p:cNvSpPr txBox="1"/>
          <p:nvPr/>
        </p:nvSpPr>
        <p:spPr>
          <a:xfrm>
            <a:off x="1083639" y="8554949"/>
            <a:ext cx="1851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　：　●●県●●●●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4A3B5E-4F11-2501-296D-56E7146F940A}"/>
              </a:ext>
            </a:extLst>
          </p:cNvPr>
          <p:cNvSpPr txBox="1"/>
          <p:nvPr/>
        </p:nvSpPr>
        <p:spPr>
          <a:xfrm>
            <a:off x="3631023" y="8550324"/>
            <a:ext cx="14318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Https//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669E153-BF67-929E-3A1C-8A48FFF0E86F}"/>
              </a:ext>
            </a:extLst>
          </p:cNvPr>
          <p:cNvGrpSpPr/>
          <p:nvPr/>
        </p:nvGrpSpPr>
        <p:grpSpPr>
          <a:xfrm>
            <a:off x="5832909" y="8846016"/>
            <a:ext cx="847714" cy="904375"/>
            <a:chOff x="5775159" y="8701641"/>
            <a:chExt cx="847714" cy="90437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8E659AD-8F85-E870-D204-B9C12D8221E2}"/>
                </a:ext>
              </a:extLst>
            </p:cNvPr>
            <p:cNvSpPr/>
            <p:nvPr/>
          </p:nvSpPr>
          <p:spPr>
            <a:xfrm>
              <a:off x="5775159" y="8701641"/>
              <a:ext cx="847714" cy="904375"/>
            </a:xfrm>
            <a:prstGeom prst="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BE1D270-2943-8015-AFE5-DDFDE2D4E04A}"/>
                </a:ext>
              </a:extLst>
            </p:cNvPr>
            <p:cNvSpPr txBox="1"/>
            <p:nvPr/>
          </p:nvSpPr>
          <p:spPr>
            <a:xfrm>
              <a:off x="5809326" y="8932243"/>
              <a:ext cx="7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二次元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バーコード</a:t>
              </a:r>
            </a:p>
          </p:txBody>
        </p:sp>
      </p:grpSp>
      <p:sp>
        <p:nvSpPr>
          <p:cNvPr id="17" name="角丸四角形 9">
            <a:extLst>
              <a:ext uri="{FF2B5EF4-FFF2-40B4-BE49-F238E27FC236}">
                <a16:creationId xmlns:a16="http://schemas.microsoft.com/office/drawing/2014/main" id="{77B336F2-4DF8-AA86-605A-B3CC50619000}"/>
              </a:ext>
            </a:extLst>
          </p:cNvPr>
          <p:cNvSpPr/>
          <p:nvPr/>
        </p:nvSpPr>
        <p:spPr>
          <a:xfrm>
            <a:off x="70932" y="75997"/>
            <a:ext cx="1260115" cy="365338"/>
          </a:xfrm>
          <a:prstGeom prst="roundRect">
            <a:avLst>
              <a:gd name="adj" fmla="val 24282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36000" bIns="0" rtlCol="0" anchor="ctr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静岡県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51FB6B63-B579-84D1-6BE1-E3202D0691E7}"/>
              </a:ext>
            </a:extLst>
          </p:cNvPr>
          <p:cNvGrpSpPr/>
          <p:nvPr/>
        </p:nvGrpSpPr>
        <p:grpSpPr>
          <a:xfrm>
            <a:off x="86627" y="3166366"/>
            <a:ext cx="6699184" cy="1640602"/>
            <a:chOff x="86627" y="3840129"/>
            <a:chExt cx="6699184" cy="2098711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F827560-3F16-119A-B14B-8A257CC3606B}"/>
                </a:ext>
              </a:extLst>
            </p:cNvPr>
            <p:cNvSpPr/>
            <p:nvPr/>
          </p:nvSpPr>
          <p:spPr>
            <a:xfrm>
              <a:off x="86627" y="3840129"/>
              <a:ext cx="6699184" cy="2098711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E5D6EA26-FC6F-6EE7-C218-283D39141545}"/>
                </a:ext>
              </a:extLst>
            </p:cNvPr>
            <p:cNvSpPr/>
            <p:nvPr/>
          </p:nvSpPr>
          <p:spPr>
            <a:xfrm>
              <a:off x="86627" y="3842747"/>
              <a:ext cx="962527" cy="34169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特徴・</a:t>
              </a: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PR</a:t>
              </a:r>
              <a:endPara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10CB021-4AB5-0821-3076-8C401AB22687}"/>
              </a:ext>
            </a:extLst>
          </p:cNvPr>
          <p:cNvSpPr/>
          <p:nvPr/>
        </p:nvSpPr>
        <p:spPr>
          <a:xfrm>
            <a:off x="1083639" y="3174796"/>
            <a:ext cx="537420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貴社製品の強み・他社との違い等 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ポイントをご記載ください。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4ED9728-A668-A243-A053-6F298DF489AB}"/>
              </a:ext>
            </a:extLst>
          </p:cNvPr>
          <p:cNvSpPr/>
          <p:nvPr/>
        </p:nvSpPr>
        <p:spPr>
          <a:xfrm>
            <a:off x="264349" y="3669309"/>
            <a:ext cx="5374201" cy="106952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●●●●●●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9B3C2A1A-6074-AF2C-FA5A-74FC91AB325C}"/>
              </a:ext>
            </a:extLst>
          </p:cNvPr>
          <p:cNvGrpSpPr/>
          <p:nvPr/>
        </p:nvGrpSpPr>
        <p:grpSpPr>
          <a:xfrm>
            <a:off x="61307" y="7167962"/>
            <a:ext cx="6714879" cy="1260544"/>
            <a:chOff x="61307" y="7167962"/>
            <a:chExt cx="6714879" cy="1260544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5A61488-559F-108A-D589-5E97AB20C0BE}"/>
                </a:ext>
              </a:extLst>
            </p:cNvPr>
            <p:cNvSpPr/>
            <p:nvPr/>
          </p:nvSpPr>
          <p:spPr>
            <a:xfrm>
              <a:off x="77002" y="7167962"/>
              <a:ext cx="6699184" cy="1260544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4181B8B-C7A6-166D-E22A-8882E5E55304}"/>
                </a:ext>
              </a:extLst>
            </p:cNvPr>
            <p:cNvSpPr/>
            <p:nvPr/>
          </p:nvSpPr>
          <p:spPr>
            <a:xfrm>
              <a:off x="61307" y="7184104"/>
              <a:ext cx="3569716" cy="341001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医療・ヘルスケア分野での実績・技術応用イメージ</a:t>
              </a: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FDC5380-B469-E84B-628A-A2FE3DAC0950}"/>
              </a:ext>
            </a:extLst>
          </p:cNvPr>
          <p:cNvSpPr/>
          <p:nvPr/>
        </p:nvSpPr>
        <p:spPr>
          <a:xfrm>
            <a:off x="248328" y="7566779"/>
            <a:ext cx="537420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医療・ヘルスケア分野での実績、技術応用イメージ等をご記載ください。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968C8C8-C49E-5A41-61D4-B303214F869E}"/>
              </a:ext>
            </a:extLst>
          </p:cNvPr>
          <p:cNvSpPr/>
          <p:nvPr/>
        </p:nvSpPr>
        <p:spPr>
          <a:xfrm>
            <a:off x="280226" y="7840809"/>
            <a:ext cx="6324357" cy="4693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例：●●の試作・開発中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●●の分野で、●●と取引実績あり、●●大学と共同研究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1FB7205-AB4C-21EA-A929-19E410D9CBC3}"/>
              </a:ext>
            </a:extLst>
          </p:cNvPr>
          <p:cNvSpPr/>
          <p:nvPr/>
        </p:nvSpPr>
        <p:spPr>
          <a:xfrm>
            <a:off x="86629" y="1128898"/>
            <a:ext cx="2969820" cy="196906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写真・イラスト等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（製品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ロゴマーク等）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E7CEEAE-F8E9-3352-EFE0-E708C7068C75}"/>
              </a:ext>
            </a:extLst>
          </p:cNvPr>
          <p:cNvSpPr txBox="1"/>
          <p:nvPr/>
        </p:nvSpPr>
        <p:spPr>
          <a:xfrm>
            <a:off x="156475" y="9338982"/>
            <a:ext cx="3174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許認可　：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ISO13485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、医療機器製造業 等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5F95198-9793-AD8F-8BA5-83E62020C431}"/>
              </a:ext>
            </a:extLst>
          </p:cNvPr>
          <p:cNvSpPr/>
          <p:nvPr/>
        </p:nvSpPr>
        <p:spPr>
          <a:xfrm>
            <a:off x="3137836" y="1128898"/>
            <a:ext cx="3633536" cy="1969061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B485C70-66AA-A787-C46E-9114345B2182}"/>
              </a:ext>
            </a:extLst>
          </p:cNvPr>
          <p:cNvSpPr/>
          <p:nvPr/>
        </p:nvSpPr>
        <p:spPr>
          <a:xfrm>
            <a:off x="3250259" y="1258233"/>
            <a:ext cx="3380502" cy="7232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貴社もしくは今回展示する製品のキャッチ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フレーズや特徴をあらわすワードをご記載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422D8A9-745E-C605-CA83-11E7F4F52CDB}"/>
              </a:ext>
            </a:extLst>
          </p:cNvPr>
          <p:cNvSpPr/>
          <p:nvPr/>
        </p:nvSpPr>
        <p:spPr>
          <a:xfrm>
            <a:off x="3436219" y="1896796"/>
            <a:ext cx="3152487" cy="138499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●●●●●●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E4148BDE-3622-7D64-BE5E-10482314F5FA}"/>
              </a:ext>
            </a:extLst>
          </p:cNvPr>
          <p:cNvGrpSpPr/>
          <p:nvPr/>
        </p:nvGrpSpPr>
        <p:grpSpPr>
          <a:xfrm>
            <a:off x="86627" y="4868915"/>
            <a:ext cx="6699184" cy="1081065"/>
            <a:chOff x="86627" y="3840129"/>
            <a:chExt cx="6699184" cy="2098711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DC0DA4DF-A258-F218-01DC-22A5FB4E3D6C}"/>
                </a:ext>
              </a:extLst>
            </p:cNvPr>
            <p:cNvSpPr/>
            <p:nvPr/>
          </p:nvSpPr>
          <p:spPr>
            <a:xfrm>
              <a:off x="86627" y="3840129"/>
              <a:ext cx="6699184" cy="2098711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0116F87E-AAA2-98E1-AF21-8875E3BBBD68}"/>
                </a:ext>
              </a:extLst>
            </p:cNvPr>
            <p:cNvSpPr/>
            <p:nvPr/>
          </p:nvSpPr>
          <p:spPr>
            <a:xfrm>
              <a:off x="86627" y="3842748"/>
              <a:ext cx="1703672" cy="60745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技術分野のキーワード</a:t>
              </a:r>
            </a:p>
          </p:txBody>
        </p:sp>
      </p:grp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9718D1E-0798-F9D6-2EF1-483632173FF5}"/>
              </a:ext>
            </a:extLst>
          </p:cNvPr>
          <p:cNvSpPr/>
          <p:nvPr/>
        </p:nvSpPr>
        <p:spPr>
          <a:xfrm>
            <a:off x="1892337" y="4905287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貴社の主要製品、技術分野の概要をご記載ください。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110EB0C7-4548-C6E6-A847-9F8DDF7164F9}"/>
              </a:ext>
            </a:extLst>
          </p:cNvPr>
          <p:cNvSpPr/>
          <p:nvPr/>
        </p:nvSpPr>
        <p:spPr>
          <a:xfrm>
            <a:off x="235127" y="5210886"/>
            <a:ext cx="6445496" cy="6771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例：提供可能な素材・部材一覧（樹脂・金属・セラミック・電子部品・コーティングなど）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加工技術・特殊対応（ナノ加工、レーザー微細加工、滅菌対応、クリーンルーム生産）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供給形態（試作のみ、大量生産可、</a:t>
            </a:r>
            <a:r>
              <a:rPr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OEM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対応など）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CB9ADC-D548-4B98-054C-54A220540381}"/>
              </a:ext>
            </a:extLst>
          </p:cNvPr>
          <p:cNvSpPr txBox="1"/>
          <p:nvPr/>
        </p:nvSpPr>
        <p:spPr>
          <a:xfrm>
            <a:off x="156475" y="9076208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設立年　：　●●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B79FDE-E132-1017-68EF-9576DE842136}"/>
              </a:ext>
            </a:extLst>
          </p:cNvPr>
          <p:cNvSpPr txBox="1"/>
          <p:nvPr/>
        </p:nvSpPr>
        <p:spPr>
          <a:xfrm>
            <a:off x="1681353" y="9087174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資本金　：　●●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A47128-FA97-E56B-6BBB-F3DA0C6436F2}"/>
              </a:ext>
            </a:extLst>
          </p:cNvPr>
          <p:cNvSpPr/>
          <p:nvPr/>
        </p:nvSpPr>
        <p:spPr>
          <a:xfrm>
            <a:off x="70932" y="6013978"/>
            <a:ext cx="6699184" cy="1081065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ADAEC9-853E-B569-100C-CDB66B34CA9A}"/>
              </a:ext>
            </a:extLst>
          </p:cNvPr>
          <p:cNvSpPr/>
          <p:nvPr/>
        </p:nvSpPr>
        <p:spPr>
          <a:xfrm>
            <a:off x="70932" y="6015327"/>
            <a:ext cx="1703672" cy="3129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共創・相談できる分野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EF7B063-C99B-CE8F-E531-B8794F6686C7}"/>
              </a:ext>
            </a:extLst>
          </p:cNvPr>
          <p:cNvSpPr/>
          <p:nvPr/>
        </p:nvSpPr>
        <p:spPr>
          <a:xfrm>
            <a:off x="1876642" y="6050350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共創できる、希望する内容をご記載ください。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EFE1E0D-3B6E-63EA-9166-6A5C51ECDA61}"/>
              </a:ext>
            </a:extLst>
          </p:cNvPr>
          <p:cNvSpPr/>
          <p:nvPr/>
        </p:nvSpPr>
        <p:spPr>
          <a:xfrm>
            <a:off x="219432" y="6384824"/>
            <a:ext cx="6324357" cy="4693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例：共同開発テーマ例（「次世代ステント用素材開発」「低侵襲デバイス部品」など）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サポート体制（設計段階から相談可能 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91823EA-3252-A9D0-65A9-CC8A9EEFF082}"/>
              </a:ext>
            </a:extLst>
          </p:cNvPr>
          <p:cNvSpPr txBox="1"/>
          <p:nvPr/>
        </p:nvSpPr>
        <p:spPr>
          <a:xfrm>
            <a:off x="153508" y="9584678"/>
            <a:ext cx="15953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担当者　： ●●　●●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304ABFE-DA83-497A-AF06-3D0D74BCF280}"/>
              </a:ext>
            </a:extLst>
          </p:cNvPr>
          <p:cNvSpPr txBox="1"/>
          <p:nvPr/>
        </p:nvSpPr>
        <p:spPr>
          <a:xfrm>
            <a:off x="2200446" y="9573836"/>
            <a:ext cx="1944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Email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***@***.co.jp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07058D0-1641-4FB2-DDC2-632E3C5D367F}"/>
              </a:ext>
            </a:extLst>
          </p:cNvPr>
          <p:cNvSpPr/>
          <p:nvPr/>
        </p:nvSpPr>
        <p:spPr>
          <a:xfrm>
            <a:off x="1689679" y="9767930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solidFill>
                  <a:srgbClr val="EE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solidFill>
                  <a:srgbClr val="EE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担当者情報は公開可能な場合のみ記載</a:t>
            </a:r>
            <a:endParaRPr lang="en-US" altLang="ja-JP" sz="1200" dirty="0">
              <a:solidFill>
                <a:srgbClr val="EE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61A1950-A3DD-93F0-2476-1CB90502E9CC}"/>
              </a:ext>
            </a:extLst>
          </p:cNvPr>
          <p:cNvSpPr txBox="1"/>
          <p:nvPr/>
        </p:nvSpPr>
        <p:spPr>
          <a:xfrm>
            <a:off x="1092238" y="8808726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　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2A3FF45-919D-9FCA-8570-021155E55E26}"/>
              </a:ext>
            </a:extLst>
          </p:cNvPr>
          <p:cNvSpPr txBox="1"/>
          <p:nvPr/>
        </p:nvSpPr>
        <p:spPr>
          <a:xfrm>
            <a:off x="3160450" y="9085725"/>
            <a:ext cx="1390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従業員数　：　●●</a:t>
            </a:r>
          </a:p>
        </p:txBody>
      </p:sp>
    </p:spTree>
    <p:extLst>
      <p:ext uri="{BB962C8B-B14F-4D97-AF65-F5344CB8AC3E}">
        <p14:creationId xmlns:p14="http://schemas.microsoft.com/office/powerpoint/2010/main" val="634954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309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飯島 貴徳</dc:creator>
  <cp:lastModifiedBy>Katayama Hirohito</cp:lastModifiedBy>
  <cp:revision>9</cp:revision>
  <dcterms:created xsi:type="dcterms:W3CDTF">2025-10-01T06:59:47Z</dcterms:created>
  <dcterms:modified xsi:type="dcterms:W3CDTF">2025-11-10T05:32:21Z</dcterms:modified>
</cp:coreProperties>
</file>